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62" r:id="rId6"/>
    <p:sldId id="263" r:id="rId7"/>
    <p:sldId id="270" r:id="rId8"/>
    <p:sldId id="272" r:id="rId9"/>
    <p:sldId id="273" r:id="rId10"/>
  </p:sldIdLst>
  <p:sldSz cx="12192000" cy="6858000"/>
  <p:notesSz cx="6858000" cy="9144000"/>
  <p:embeddedFontLst>
    <p:embeddedFont>
      <p:font typeface="微软雅黑" panose="020B0503020204020204" charset="-122"/>
      <p:regular r:id="rId14"/>
    </p:embeddedFont>
    <p:embeddedFont>
      <p:font typeface="黑体" panose="02010609060101010101" charset="-122"/>
      <p:regular r:id="rId15"/>
    </p:embeddedFont>
    <p:embeddedFont>
      <p:font typeface="楷体" panose="02010609060101010101" charset="-122"/>
      <p:regular r:id="rId16"/>
    </p:embeddedFont>
    <p:embeddedFont>
      <p:font typeface="MS PGothic" panose="020B0600070205080204" pitchFamily="34" charset="-128"/>
      <p:regular r:id="rId17"/>
    </p:embeddedFont>
    <p:embeddedFont>
      <p:font typeface="仿宋_GB2312" panose="02010609030101010101" charset="-122"/>
      <p:regular r:id="rId18"/>
    </p:embeddedFont>
    <p:embeddedFont>
      <p:font typeface="DengXian Light" panose="02010600030101010101" charset="-122"/>
      <p:regular r:id="rId19"/>
    </p:embeddedFont>
    <p:embeddedFont>
      <p:font typeface="DengXian" panose="02010600030101010101" charset="-122"/>
      <p:regular r:id="rId20"/>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6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A06"/>
    <a:srgbClr val="FF6B66"/>
    <a:srgbClr val="E33D35"/>
    <a:srgbClr val="D9070A"/>
    <a:srgbClr val="523C34"/>
    <a:srgbClr val="C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76"/>
  </p:normalViewPr>
  <p:slideViewPr>
    <p:cSldViewPr snapToGrid="0" snapToObjects="1" showGuides="1">
      <p:cViewPr varScale="1">
        <p:scale>
          <a:sx n="85" d="100"/>
          <a:sy n="85" d="100"/>
        </p:scale>
        <p:origin x="342" y="120"/>
      </p:cViewPr>
      <p:guideLst>
        <p:guide orient="horz" pos="2159"/>
        <p:guide pos="6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21.xml"/><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340BE-1E56-8448-8413-08950BE806D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85DD3-4CF6-B140-8916-F234ADAC178A}"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85DD3-4CF6-B140-8916-F234ADAC178A}"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alphaModFix amt="35000"/>
            <a:extLst>
              <a:ext uri="{BEBA8EAE-BF5A-486C-A8C5-ECC9F3942E4B}">
                <a14:imgProps xmlns:a14="http://schemas.microsoft.com/office/drawing/2010/main">
                  <a14:imgLayer r:embed="rId3">
                    <a14:imgEffect>
                      <a14:colorTemperature colorTemp="11200"/>
                    </a14:imgEffect>
                  </a14:imgLayer>
                </a14:imgProps>
              </a:ext>
            </a:extLst>
          </a:blip>
          <a:srcRect l="14815" r="14815"/>
          <a:stretch>
            <a:fillRect/>
          </a:stretch>
        </p:blipFill>
        <p:spPr>
          <a:xfrm>
            <a:off x="0" y="0"/>
            <a:ext cx="12192002"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alphaModFix amt="35000"/>
            <a:extLst>
              <a:ext uri="{BEBA8EAE-BF5A-486C-A8C5-ECC9F3942E4B}">
                <a14:imgProps xmlns:a14="http://schemas.microsoft.com/office/drawing/2010/main">
                  <a14:imgLayer r:embed="rId3">
                    <a14:imgEffect>
                      <a14:colorTemperature colorTemp="11200"/>
                    </a14:imgEffect>
                  </a14:imgLayer>
                </a14:imgProps>
              </a:ext>
            </a:extLst>
          </a:blip>
          <a:srcRect l="14815" r="14815"/>
          <a:stretch>
            <a:fillRect/>
          </a:stretch>
        </p:blipFill>
        <p:spPr>
          <a:xfrm>
            <a:off x="0" y="0"/>
            <a:ext cx="12192002" cy="6858001"/>
          </a:xfrm>
          <a:prstGeom prst="rect">
            <a:avLst/>
          </a:prstGeom>
        </p:spPr>
      </p:pic>
      <p:pic>
        <p:nvPicPr>
          <p:cNvPr id="4" name="图片 3"/>
          <p:cNvPicPr>
            <a:picLocks noChangeAspect="1"/>
          </p:cNvPicPr>
          <p:nvPr userDrawn="1"/>
        </p:nvPicPr>
        <p:blipFill rotWithShape="1">
          <a:blip r:embed="rId4" cstate="hqprint"/>
          <a:srcRect t="65636"/>
          <a:stretch>
            <a:fillRect/>
          </a:stretch>
        </p:blipFill>
        <p:spPr>
          <a:xfrm>
            <a:off x="0" y="4894118"/>
            <a:ext cx="12192000" cy="1963882"/>
          </a:xfrm>
          <a:prstGeom prst="rect">
            <a:avLst/>
          </a:prstGeom>
        </p:spPr>
      </p:pic>
      <p:sp>
        <p:nvSpPr>
          <p:cNvPr id="6" name="矩形 5"/>
          <p:cNvSpPr/>
          <p:nvPr userDrawn="1"/>
        </p:nvSpPr>
        <p:spPr>
          <a:xfrm>
            <a:off x="0" y="224852"/>
            <a:ext cx="269823" cy="4796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91AB1D8-812C-CD40-ADFF-A847AF994C1D}"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0F9E0C5-3B02-AA4D-9193-FCDFDB8E98C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AB1D8-812C-CD40-ADFF-A847AF994C1D}"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E0C5-3B02-AA4D-9193-FCDFDB8E98C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hqprint"/>
          <a:srcRect/>
          <a:stretch>
            <a:fillRect/>
          </a:stretch>
        </p:blipFill>
        <p:spPr>
          <a:xfrm>
            <a:off x="7915122" y="4561609"/>
            <a:ext cx="4276878" cy="2296391"/>
          </a:xfrm>
          <a:prstGeom prst="rect">
            <a:avLst/>
          </a:prstGeom>
        </p:spPr>
      </p:pic>
      <p:pic>
        <p:nvPicPr>
          <p:cNvPr id="4" name="图片 3"/>
          <p:cNvPicPr>
            <a:picLocks noChangeAspect="1"/>
          </p:cNvPicPr>
          <p:nvPr/>
        </p:nvPicPr>
        <p:blipFill rotWithShape="1">
          <a:blip r:embed="rId2" cstate="hqprint"/>
          <a:srcRect t="65636"/>
          <a:stretch>
            <a:fillRect/>
          </a:stretch>
        </p:blipFill>
        <p:spPr>
          <a:xfrm>
            <a:off x="0" y="4894118"/>
            <a:ext cx="12192000" cy="1963882"/>
          </a:xfrm>
          <a:prstGeom prst="rect">
            <a:avLst/>
          </a:prstGeom>
        </p:spPr>
      </p:pic>
      <p:pic>
        <p:nvPicPr>
          <p:cNvPr id="6" name="图片 5"/>
          <p:cNvPicPr>
            <a:picLocks noChangeAspect="1"/>
          </p:cNvPicPr>
          <p:nvPr/>
        </p:nvPicPr>
        <p:blipFill rotWithShape="1">
          <a:blip r:embed="rId3" cstate="hqprint"/>
          <a:srcRect/>
          <a:stretch>
            <a:fillRect/>
          </a:stretch>
        </p:blipFill>
        <p:spPr>
          <a:xfrm>
            <a:off x="-1" y="5165766"/>
            <a:ext cx="2624448" cy="1692234"/>
          </a:xfrm>
          <a:prstGeom prst="rect">
            <a:avLst/>
          </a:prstGeom>
        </p:spPr>
      </p:pic>
      <p:pic>
        <p:nvPicPr>
          <p:cNvPr id="7" name="图片 6"/>
          <p:cNvPicPr>
            <a:picLocks noChangeAspect="1"/>
          </p:cNvPicPr>
          <p:nvPr/>
        </p:nvPicPr>
        <p:blipFill rotWithShape="1">
          <a:blip r:embed="rId4" cstate="hqprint"/>
          <a:srcRect r="73117" b="78000"/>
          <a:stretch>
            <a:fillRect/>
          </a:stretch>
        </p:blipFill>
        <p:spPr>
          <a:xfrm>
            <a:off x="-1" y="-1"/>
            <a:ext cx="4364961" cy="1674421"/>
          </a:xfrm>
          <a:prstGeom prst="rect">
            <a:avLst/>
          </a:prstGeom>
        </p:spPr>
      </p:pic>
      <p:pic>
        <p:nvPicPr>
          <p:cNvPr id="8" name="图片 7"/>
          <p:cNvPicPr>
            <a:picLocks noChangeAspect="1"/>
          </p:cNvPicPr>
          <p:nvPr/>
        </p:nvPicPr>
        <p:blipFill rotWithShape="1">
          <a:blip r:embed="rId5" cstate="hqprint"/>
          <a:srcRect l="83864" b="80987"/>
          <a:stretch>
            <a:fillRect/>
          </a:stretch>
        </p:blipFill>
        <p:spPr>
          <a:xfrm>
            <a:off x="9678390" y="290945"/>
            <a:ext cx="2513607" cy="1388303"/>
          </a:xfrm>
          <a:prstGeom prst="rect">
            <a:avLst/>
          </a:prstGeom>
        </p:spPr>
      </p:pic>
      <p:sp>
        <p:nvSpPr>
          <p:cNvPr id="12" name="Rectangle 2"/>
          <p:cNvSpPr txBox="1">
            <a:spLocks noChangeArrowheads="1"/>
          </p:cNvSpPr>
          <p:nvPr/>
        </p:nvSpPr>
        <p:spPr>
          <a:xfrm>
            <a:off x="1545806" y="2298524"/>
            <a:ext cx="9100388" cy="73949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0"/>
              </a:spcAft>
            </a:pPr>
            <a:r>
              <a:rPr lang="zh-CN" altLang="en-US" sz="6000" b="1" dirty="0">
                <a:solidFill>
                  <a:srgbClr val="D70014"/>
                </a:solidFill>
                <a:latin typeface="微软雅黑" panose="020B0503020204020204" charset="-122"/>
                <a:ea typeface="微软雅黑" panose="020B0503020204020204" charset="-122"/>
                <a:cs typeface="微软雅黑" panose="020B0503020204020204" charset="-122"/>
              </a:rPr>
              <a:t>绛县推进服务业提质增效</a:t>
            </a:r>
            <a:r>
              <a:rPr lang="en-US" altLang="zh-CN" sz="6000" b="1" dirty="0">
                <a:solidFill>
                  <a:srgbClr val="D70014"/>
                </a:solidFill>
                <a:latin typeface="微软雅黑" panose="020B0503020204020204" charset="-122"/>
                <a:ea typeface="微软雅黑" panose="020B0503020204020204" charset="-122"/>
                <a:cs typeface="微软雅黑" panose="020B0503020204020204" charset="-122"/>
              </a:rPr>
              <a:t>2023</a:t>
            </a:r>
            <a:r>
              <a:rPr lang="zh-CN" altLang="en-US" sz="6000" b="1" dirty="0">
                <a:solidFill>
                  <a:srgbClr val="D70014"/>
                </a:solidFill>
                <a:latin typeface="微软雅黑" panose="020B0503020204020204" charset="-122"/>
                <a:ea typeface="微软雅黑" panose="020B0503020204020204" charset="-122"/>
                <a:cs typeface="微软雅黑" panose="020B0503020204020204" charset="-122"/>
              </a:rPr>
              <a:t>年行动计划</a:t>
            </a:r>
            <a:endParaRPr lang="zh-CN" altLang="en-US" sz="6000" b="1" dirty="0">
              <a:solidFill>
                <a:srgbClr val="D70014"/>
              </a:solidFill>
              <a:latin typeface="微软雅黑" panose="020B0503020204020204" charset="-122"/>
              <a:ea typeface="微软雅黑" panose="020B0503020204020204" charset="-122"/>
              <a:cs typeface="微软雅黑" panose="020B0503020204020204" charset="-122"/>
            </a:endParaRPr>
          </a:p>
        </p:txBody>
      </p:sp>
      <p:cxnSp>
        <p:nvCxnSpPr>
          <p:cNvPr id="14" name="直线连接符 13"/>
          <p:cNvCxnSpPr/>
          <p:nvPr/>
        </p:nvCxnSpPr>
        <p:spPr>
          <a:xfrm>
            <a:off x="1546225" y="3771265"/>
            <a:ext cx="9100185" cy="0"/>
          </a:xfrm>
          <a:prstGeom prst="line">
            <a:avLst/>
          </a:prstGeom>
          <a:ln w="44450"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785380" y="4147163"/>
            <a:ext cx="2621280" cy="583565"/>
          </a:xfrm>
          <a:prstGeom prst="rect">
            <a:avLst/>
          </a:prstGeom>
          <a:noFill/>
        </p:spPr>
        <p:txBody>
          <a:bodyPr wrap="none" rtlCol="0">
            <a:spAutoFit/>
          </a:bodyPr>
          <a:lstStyle/>
          <a:p>
            <a:pPr algn="ctr"/>
            <a:r>
              <a:rPr kumimoji="1" lang="en-US" altLang="zh-CN" sz="3200" dirty="0">
                <a:solidFill>
                  <a:srgbClr val="C00000"/>
                </a:solidFill>
                <a:latin typeface="黑体" panose="02010609060101010101" charset="-122"/>
                <a:ea typeface="黑体" panose="02010609060101010101" charset="-122"/>
                <a:cs typeface="黑体" panose="02010609060101010101" charset="-122"/>
              </a:rPr>
              <a:t>【</a:t>
            </a:r>
            <a:r>
              <a:rPr kumimoji="1" lang="zh-CN" altLang="en-US" sz="3200" dirty="0">
                <a:solidFill>
                  <a:srgbClr val="C00000"/>
                </a:solidFill>
                <a:latin typeface="黑体" panose="02010609060101010101" charset="-122"/>
                <a:ea typeface="黑体" panose="02010609060101010101" charset="-122"/>
                <a:cs typeface="黑体" panose="02010609060101010101" charset="-122"/>
              </a:rPr>
              <a:t>政策解读</a:t>
            </a:r>
            <a:r>
              <a:rPr kumimoji="1" lang="en-US" altLang="zh-CN" sz="3200" dirty="0">
                <a:solidFill>
                  <a:srgbClr val="C00000"/>
                </a:solidFill>
                <a:latin typeface="黑体" panose="02010609060101010101" charset="-122"/>
                <a:ea typeface="黑体" panose="02010609060101010101" charset="-122"/>
                <a:cs typeface="黑体" panose="02010609060101010101" charset="-122"/>
              </a:rPr>
              <a:t>】</a:t>
            </a:r>
            <a:endParaRPr kumimoji="1" lang="en-US" altLang="zh-CN" sz="3200" dirty="0">
              <a:solidFill>
                <a:srgbClr val="C0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alphaModFix amt="70000"/>
          </a:blip>
          <a:stretch>
            <a:fillRect/>
          </a:stretch>
        </p:blipFill>
        <p:spPr>
          <a:xfrm>
            <a:off x="2436074" y="4460748"/>
            <a:ext cx="7319853" cy="2397252"/>
          </a:xfrm>
          <a:prstGeom prst="rect">
            <a:avLst/>
          </a:prstGeom>
        </p:spPr>
      </p:pic>
      <p:pic>
        <p:nvPicPr>
          <p:cNvPr id="6" name="图片 5"/>
          <p:cNvPicPr>
            <a:picLocks noChangeAspect="1"/>
          </p:cNvPicPr>
          <p:nvPr/>
        </p:nvPicPr>
        <p:blipFill rotWithShape="1">
          <a:blip r:embed="rId2" cstate="hqprint"/>
          <a:srcRect/>
          <a:stretch>
            <a:fillRect/>
          </a:stretch>
        </p:blipFill>
        <p:spPr>
          <a:xfrm>
            <a:off x="8754127" y="4641273"/>
            <a:ext cx="3437873" cy="2216727"/>
          </a:xfrm>
          <a:prstGeom prst="rect">
            <a:avLst/>
          </a:prstGeom>
        </p:spPr>
      </p:pic>
      <p:pic>
        <p:nvPicPr>
          <p:cNvPr id="5" name="图片 4"/>
          <p:cNvPicPr>
            <a:picLocks noChangeAspect="1"/>
          </p:cNvPicPr>
          <p:nvPr/>
        </p:nvPicPr>
        <p:blipFill rotWithShape="1">
          <a:blip r:embed="rId2" cstate="hqprint"/>
          <a:srcRect/>
          <a:stretch>
            <a:fillRect/>
          </a:stretch>
        </p:blipFill>
        <p:spPr>
          <a:xfrm flipH="1">
            <a:off x="-2" y="4641273"/>
            <a:ext cx="3437873" cy="2216727"/>
          </a:xfrm>
          <a:prstGeom prst="rect">
            <a:avLst/>
          </a:prstGeom>
        </p:spPr>
      </p:pic>
      <p:pic>
        <p:nvPicPr>
          <p:cNvPr id="4" name="图片 3"/>
          <p:cNvPicPr>
            <a:picLocks noChangeAspect="1"/>
          </p:cNvPicPr>
          <p:nvPr/>
        </p:nvPicPr>
        <p:blipFill rotWithShape="1">
          <a:blip r:embed="rId3" cstate="hqprint"/>
          <a:srcRect t="65636"/>
          <a:stretch>
            <a:fillRect/>
          </a:stretch>
        </p:blipFill>
        <p:spPr>
          <a:xfrm>
            <a:off x="0" y="4894118"/>
            <a:ext cx="12192000" cy="1963882"/>
          </a:xfrm>
          <a:prstGeom prst="rect">
            <a:avLst/>
          </a:prstGeom>
        </p:spPr>
      </p:pic>
      <p:sp>
        <p:nvSpPr>
          <p:cNvPr id="9" name="矩形 8"/>
          <p:cNvSpPr/>
          <p:nvPr/>
        </p:nvSpPr>
        <p:spPr>
          <a:xfrm>
            <a:off x="400685" y="746760"/>
            <a:ext cx="997585" cy="3961765"/>
          </a:xfrm>
          <a:prstGeom prst="rect">
            <a:avLst/>
          </a:prstGeom>
          <a:solidFill>
            <a:srgbClr val="D90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总</a:t>
            </a:r>
            <a:endParaRPr lang="zh-CN" altLang="en-US" sz="4000" dirty="0">
              <a:solidFill>
                <a:schemeClr val="tx1"/>
              </a:solidFill>
              <a:latin typeface="楷体" panose="02010609060101010101" charset="-122"/>
              <a:ea typeface="楷体" panose="02010609060101010101" charset="-122"/>
              <a:cs typeface="楷体" panose="02010609060101010101" charset="-122"/>
              <a:sym typeface="+mn-ea"/>
            </a:endParaRPr>
          </a:p>
          <a:p>
            <a:pPr algn="ct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体</a:t>
            </a:r>
            <a:endParaRPr lang="zh-CN" altLang="en-US" sz="4000" dirty="0">
              <a:solidFill>
                <a:schemeClr val="tx1"/>
              </a:solidFill>
              <a:latin typeface="楷体" panose="02010609060101010101" charset="-122"/>
              <a:ea typeface="楷体" panose="02010609060101010101" charset="-122"/>
              <a:cs typeface="楷体" panose="02010609060101010101" charset="-122"/>
              <a:sym typeface="+mn-ea"/>
            </a:endParaRPr>
          </a:p>
          <a:p>
            <a:pPr algn="ct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要</a:t>
            </a:r>
            <a:endParaRPr lang="zh-CN" altLang="en-US" sz="4000" dirty="0">
              <a:solidFill>
                <a:schemeClr val="tx1"/>
              </a:solidFill>
              <a:latin typeface="楷体" panose="02010609060101010101" charset="-122"/>
              <a:ea typeface="楷体" panose="02010609060101010101" charset="-122"/>
              <a:cs typeface="楷体" panose="02010609060101010101" charset="-122"/>
              <a:sym typeface="+mn-ea"/>
            </a:endParaRPr>
          </a:p>
          <a:p>
            <a:pPr algn="ct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求</a:t>
            </a:r>
            <a:endParaRPr kumimoji="1" lang="zh-CN" altLang="en-US" sz="40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0" name="矩形 9"/>
          <p:cNvSpPr/>
          <p:nvPr/>
        </p:nvSpPr>
        <p:spPr>
          <a:xfrm>
            <a:off x="-2115185" y="4154170"/>
            <a:ext cx="4715510" cy="2251075"/>
          </a:xfrm>
          <a:prstGeom prst="rect">
            <a:avLst/>
          </a:prstGeom>
        </p:spPr>
        <p:txBody>
          <a:bodyPr wrap="square">
            <a:noAutofit/>
          </a:bodyPr>
          <a:lstStyle/>
          <a:p>
            <a:pPr>
              <a:lnSpc>
                <a:spcPct val="130000"/>
              </a:lnSpc>
            </a:pPr>
            <a:endParaRPr lang="en-US" altLang="zh-CN" sz="2400" b="1">
              <a:latin typeface="楷体" panose="02010609060101010101" charset="-122"/>
              <a:ea typeface="楷体" panose="02010609060101010101" charset="-122"/>
              <a:cs typeface="楷体" panose="02010609060101010101" charset="-122"/>
            </a:endParaRPr>
          </a:p>
        </p:txBody>
      </p:sp>
      <p:sp>
        <p:nvSpPr>
          <p:cNvPr id="2" name="左中括号 1"/>
          <p:cNvSpPr/>
          <p:nvPr/>
        </p:nvSpPr>
        <p:spPr>
          <a:xfrm>
            <a:off x="2158365" y="1454150"/>
            <a:ext cx="441960" cy="2546985"/>
          </a:xfrm>
          <a:prstGeom prst="leftBracket">
            <a:avLst/>
          </a:prstGeom>
          <a:ln w="5715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3" name="直接箭头连接符 2"/>
          <p:cNvCxnSpPr>
            <a:stCxn id="9" idx="3"/>
            <a:endCxn id="2" idx="1"/>
          </p:cNvCxnSpPr>
          <p:nvPr/>
        </p:nvCxnSpPr>
        <p:spPr>
          <a:xfrm>
            <a:off x="1398270" y="2727960"/>
            <a:ext cx="760095" cy="0"/>
          </a:xfrm>
          <a:prstGeom prst="straightConnector1">
            <a:avLst/>
          </a:prstGeom>
          <a:ln w="57150">
            <a:tailEnd type="arrow"/>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2600325" y="746760"/>
            <a:ext cx="8682990" cy="144018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200" dirty="0">
                <a:solidFill>
                  <a:schemeClr val="tx1"/>
                </a:solidFill>
                <a:latin typeface="楷体" panose="02010609060101010101" charset="-122"/>
                <a:ea typeface="楷体" panose="02010609060101010101" charset="-122"/>
                <a:cs typeface="楷体" panose="02010609060101010101" charset="-122"/>
                <a:sym typeface="+mn-ea"/>
              </a:rPr>
              <a:t>坚持以习近平新时代中国特色社会主义思想为指导，全面贯彻落实党的二十大精神和习近平总书记考察调研山西重要讲话重要指示精神，坚持稳中求进工作总基调，抓住当前经济发展机遇，聚焦提振微观主体信心，加快促进生活性服务业恢复发展，在更广范围激发市场活力</a:t>
            </a:r>
            <a:endParaRPr lang="zh-CN" altLang="en-US" sz="22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1" name="矩形 10"/>
          <p:cNvSpPr/>
          <p:nvPr/>
        </p:nvSpPr>
        <p:spPr>
          <a:xfrm>
            <a:off x="2600325" y="3314700"/>
            <a:ext cx="8741410" cy="13265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nSpc>
                <a:spcPct val="130000"/>
              </a:lnSpc>
            </a:pPr>
            <a:r>
              <a:rPr lang="zh-CN" altLang="en-US" sz="2200" dirty="0">
                <a:solidFill>
                  <a:schemeClr val="tx1"/>
                </a:solidFill>
                <a:latin typeface="楷体" panose="02010609060101010101" charset="-122"/>
                <a:ea typeface="楷体" panose="02010609060101010101" charset="-122"/>
                <a:cs typeface="楷体" panose="02010609060101010101" charset="-122"/>
                <a:sym typeface="+mn-ea"/>
              </a:rPr>
              <a:t>聚焦产业转型升级需求，着力推动生产性服务业提升发展，在更高水平上支撑制造业转型，加快构建现代化服务产业新体系，努力打造现代服务业强县。</a:t>
            </a:r>
            <a:endParaRPr lang="zh-CN" altLang="en-US" sz="2200"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33"/>
          <p:cNvSpPr txBox="1"/>
          <p:nvPr/>
        </p:nvSpPr>
        <p:spPr bwMode="auto">
          <a:xfrm>
            <a:off x="9506585" y="4022090"/>
            <a:ext cx="1499870" cy="22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题内容</a:t>
            </a:r>
            <a:endParaRPr lang="en-AU" altLang="zh-CN" sz="1200" dirty="0">
              <a:solidFill>
                <a:schemeClr val="bg1"/>
              </a:solidFill>
              <a:latin typeface="Roboto Condensed" panose="02000000000000000000" pitchFamily="2" charset="0"/>
              <a:cs typeface="Arial" panose="020B0604020202020204" pitchFamily="34" charset="0"/>
            </a:endParaRPr>
          </a:p>
        </p:txBody>
      </p:sp>
      <p:sp>
        <p:nvSpPr>
          <p:cNvPr id="2" name="圆角矩形 1"/>
          <p:cNvSpPr/>
          <p:nvPr/>
        </p:nvSpPr>
        <p:spPr>
          <a:xfrm>
            <a:off x="478790" y="1073785"/>
            <a:ext cx="850265" cy="4306570"/>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生</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活</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性</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服</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务</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业</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恢</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复</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发</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r>
              <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展</a:t>
            </a: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algn="ctr"/>
            <a:endParaRPr lang="zh-CN" altLang="en-US" sz="24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
        <p:nvSpPr>
          <p:cNvPr id="3" name="燕尾形 2"/>
          <p:cNvSpPr/>
          <p:nvPr/>
        </p:nvSpPr>
        <p:spPr>
          <a:xfrm>
            <a:off x="1680210" y="1049655"/>
            <a:ext cx="485775" cy="485775"/>
          </a:xfrm>
          <a:prstGeom prst="chevron">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燕尾形 5"/>
          <p:cNvSpPr/>
          <p:nvPr>
            <p:custDataLst>
              <p:tags r:id="rId1"/>
            </p:custDataLst>
          </p:nvPr>
        </p:nvSpPr>
        <p:spPr>
          <a:xfrm>
            <a:off x="1680210" y="2058035"/>
            <a:ext cx="485775" cy="485775"/>
          </a:xfrm>
          <a:prstGeom prst="chevron">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燕尾形 6"/>
          <p:cNvSpPr/>
          <p:nvPr>
            <p:custDataLst>
              <p:tags r:id="rId2"/>
            </p:custDataLst>
          </p:nvPr>
        </p:nvSpPr>
        <p:spPr>
          <a:xfrm>
            <a:off x="1680210" y="3067050"/>
            <a:ext cx="485775" cy="485775"/>
          </a:xfrm>
          <a:prstGeom prst="chevron">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燕尾形 7"/>
          <p:cNvSpPr/>
          <p:nvPr>
            <p:custDataLst>
              <p:tags r:id="rId3"/>
            </p:custDataLst>
          </p:nvPr>
        </p:nvSpPr>
        <p:spPr>
          <a:xfrm>
            <a:off x="1680210" y="4022090"/>
            <a:ext cx="485775" cy="485775"/>
          </a:xfrm>
          <a:prstGeom prst="chevron">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4"/>
            </p:custDataLst>
          </p:nvPr>
        </p:nvSpPr>
        <p:spPr>
          <a:xfrm>
            <a:off x="1634490" y="4977130"/>
            <a:ext cx="485775" cy="485775"/>
          </a:xfrm>
          <a:prstGeom prst="chevron">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2425700" y="918210"/>
            <a:ext cx="8336915" cy="673100"/>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商贸服务：</a:t>
            </a:r>
            <a:r>
              <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加快住宿餐饮恢复发展、推进县域商业体系建设、推动家政服务提质扩容</a:t>
            </a:r>
            <a:endPar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11" name="圆角矩形 10"/>
          <p:cNvSpPr/>
          <p:nvPr/>
        </p:nvSpPr>
        <p:spPr>
          <a:xfrm>
            <a:off x="2425700" y="1964055"/>
            <a:ext cx="8336915" cy="674370"/>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文化旅游体育：</a:t>
            </a:r>
            <a:r>
              <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提振文旅市场、加快景区提质升、培育丰富文旅业态、提升旅游服务质量、丰富全民体育健身活动</a:t>
            </a:r>
            <a:endPar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13" name="圆角矩形 12"/>
          <p:cNvSpPr/>
          <p:nvPr/>
        </p:nvSpPr>
        <p:spPr>
          <a:xfrm>
            <a:off x="2425700" y="3011170"/>
            <a:ext cx="8336915" cy="638175"/>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养老服务：</a:t>
            </a:r>
            <a:r>
              <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推进基本养老服务体系建设、实施社区养老服务提升工程、开展特殊困难家庭适老化改造、深入开展养老惠民提升行动</a:t>
            </a:r>
            <a:endPar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14" name="圆角矩形 13"/>
          <p:cNvSpPr/>
          <p:nvPr/>
        </p:nvSpPr>
        <p:spPr>
          <a:xfrm>
            <a:off x="2425700" y="4022090"/>
            <a:ext cx="8336915" cy="643890"/>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fontAlgn="auto">
              <a:lnSpc>
                <a:spcPts val="2900"/>
              </a:lnSpc>
            </a:pPr>
            <a:r>
              <a:rPr lang="zh-CN" altLang="en-US"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托育服务：</a:t>
            </a:r>
            <a:r>
              <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完善托育服务供给体系、持续开展托育服务试点示范活动</a:t>
            </a:r>
            <a:endPar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15" name="圆角矩形 14"/>
          <p:cNvSpPr/>
          <p:nvPr/>
        </p:nvSpPr>
        <p:spPr>
          <a:xfrm>
            <a:off x="2425700" y="5038725"/>
            <a:ext cx="8336915" cy="649605"/>
          </a:xfrm>
          <a:prstGeom prst="roundRect">
            <a:avLst/>
          </a:prstGeom>
          <a:solidFill>
            <a:srgbClr val="CE3A0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fontAlgn="auto">
              <a:lnSpc>
                <a:spcPts val="2900"/>
              </a:lnSpc>
            </a:pPr>
            <a:r>
              <a:rPr lang="zh-CN" altLang="en-US"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房地产业：</a:t>
            </a:r>
            <a:r>
              <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推进“保交楼、稳民生”工作、推动住房消费健康发展</a:t>
            </a:r>
            <a:endParaRPr lang="zh-CN" altLang="en-US">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0460" y="958850"/>
            <a:ext cx="10401935" cy="4533265"/>
          </a:xfrm>
          <a:prstGeom prst="rect">
            <a:avLst/>
          </a:prstGeom>
        </p:spPr>
        <p:txBody>
          <a:bodyPr wrap="square">
            <a:noAutofit/>
          </a:bodyPr>
          <a:lstStyle/>
          <a:p>
            <a:pPr>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缺角矩形 4"/>
          <p:cNvSpPr/>
          <p:nvPr/>
        </p:nvSpPr>
        <p:spPr>
          <a:xfrm>
            <a:off x="523875" y="1046480"/>
            <a:ext cx="1027430" cy="4213225"/>
          </a:xfrm>
          <a:prstGeom prst="plaqu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sym typeface="+mn-ea"/>
              </a:rPr>
              <a:t>促</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进</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生</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服</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务</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业</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转</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型</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升</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cs typeface="仿宋_GB2312" panose="02010609030101010101" charset="-122"/>
                <a:sym typeface="+mn-ea"/>
              </a:rPr>
              <a:t>级</a:t>
            </a:r>
            <a:endParaRPr lang="zh-CN" altLang="en-US"/>
          </a:p>
        </p:txBody>
      </p:sp>
      <p:sp>
        <p:nvSpPr>
          <p:cNvPr id="6" name="线形标注 2(带强调线) 5"/>
          <p:cNvSpPr/>
          <p:nvPr/>
        </p:nvSpPr>
        <p:spPr>
          <a:xfrm>
            <a:off x="2413635" y="675640"/>
            <a:ext cx="1773555" cy="516890"/>
          </a:xfrm>
          <a:prstGeom prst="accentCallout2">
            <a:avLst>
              <a:gd name="adj1" fmla="val 18750"/>
              <a:gd name="adj2" fmla="val -8333"/>
              <a:gd name="adj3" fmla="val 18750"/>
              <a:gd name="adj4" fmla="val -16667"/>
              <a:gd name="adj5" fmla="val 124447"/>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交通运输</a:t>
            </a:r>
            <a:endParaRPr lang="zh-CN" altLang="en-US"/>
          </a:p>
        </p:txBody>
      </p:sp>
      <p:sp>
        <p:nvSpPr>
          <p:cNvPr id="8" name="线形标注 2(带强调线) 7"/>
          <p:cNvSpPr/>
          <p:nvPr>
            <p:custDataLst>
              <p:tags r:id="rId1"/>
            </p:custDataLst>
          </p:nvPr>
        </p:nvSpPr>
        <p:spPr>
          <a:xfrm>
            <a:off x="2392680" y="1370330"/>
            <a:ext cx="1773555" cy="516890"/>
          </a:xfrm>
          <a:prstGeom prst="accentCallout2">
            <a:avLst>
              <a:gd name="adj1" fmla="val 18750"/>
              <a:gd name="adj2" fmla="val -8333"/>
              <a:gd name="adj3" fmla="val 18750"/>
              <a:gd name="adj4" fmla="val -16667"/>
              <a:gd name="adj5" fmla="val 67199"/>
              <a:gd name="adj6" fmla="val -4944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金融业</a:t>
            </a:r>
            <a:endParaRPr lang="zh-CN" altLang="en-US"/>
          </a:p>
        </p:txBody>
      </p:sp>
      <p:sp>
        <p:nvSpPr>
          <p:cNvPr id="9" name="线形标注 2(带强调线) 8"/>
          <p:cNvSpPr/>
          <p:nvPr>
            <p:custDataLst>
              <p:tags r:id="rId2"/>
            </p:custDataLst>
          </p:nvPr>
        </p:nvSpPr>
        <p:spPr>
          <a:xfrm>
            <a:off x="2413635" y="2065655"/>
            <a:ext cx="1773555" cy="516890"/>
          </a:xfrm>
          <a:prstGeom prst="accentCallout2">
            <a:avLst>
              <a:gd name="adj1" fmla="val 18750"/>
              <a:gd name="adj2" fmla="val -8333"/>
              <a:gd name="adj3" fmla="val 18750"/>
              <a:gd name="adj4" fmla="val -16667"/>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科技服务</a:t>
            </a:r>
            <a:endParaRPr lang="zh-CN" altLang="en-US"/>
          </a:p>
        </p:txBody>
      </p:sp>
      <p:sp>
        <p:nvSpPr>
          <p:cNvPr id="10" name="线形标注 2(带强调线) 9"/>
          <p:cNvSpPr/>
          <p:nvPr>
            <p:custDataLst>
              <p:tags r:id="rId3"/>
            </p:custDataLst>
          </p:nvPr>
        </p:nvSpPr>
        <p:spPr>
          <a:xfrm>
            <a:off x="2392680" y="3481070"/>
            <a:ext cx="1773555" cy="516890"/>
          </a:xfrm>
          <a:prstGeom prst="accentCallout2">
            <a:avLst>
              <a:gd name="adj1" fmla="val 97420"/>
              <a:gd name="adj2" fmla="val -8342"/>
              <a:gd name="adj3" fmla="val 97297"/>
              <a:gd name="adj4" fmla="val -18796"/>
              <a:gd name="adj5" fmla="val 48157"/>
              <a:gd name="adj6" fmla="val -5012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高端商务服务</a:t>
            </a:r>
            <a:endParaRPr lang="zh-CN" altLang="en-US" b="1"/>
          </a:p>
        </p:txBody>
      </p:sp>
      <p:sp>
        <p:nvSpPr>
          <p:cNvPr id="11" name="线形标注 2(带强调线) 10"/>
          <p:cNvSpPr/>
          <p:nvPr>
            <p:custDataLst>
              <p:tags r:id="rId4"/>
            </p:custDataLst>
          </p:nvPr>
        </p:nvSpPr>
        <p:spPr>
          <a:xfrm>
            <a:off x="2392680" y="4181475"/>
            <a:ext cx="1773555" cy="516890"/>
          </a:xfrm>
          <a:prstGeom prst="accentCallout2">
            <a:avLst>
              <a:gd name="adj1" fmla="val 99754"/>
              <a:gd name="adj2" fmla="val -8342"/>
              <a:gd name="adj3" fmla="val 99754"/>
              <a:gd name="adj4" fmla="val -17364"/>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节能环保服务</a:t>
            </a:r>
            <a:endParaRPr lang="zh-CN" altLang="en-US"/>
          </a:p>
        </p:txBody>
      </p:sp>
      <p:sp>
        <p:nvSpPr>
          <p:cNvPr id="13" name="线形标注 2(带强调线) 12"/>
          <p:cNvSpPr/>
          <p:nvPr>
            <p:custDataLst>
              <p:tags r:id="rId5"/>
            </p:custDataLst>
          </p:nvPr>
        </p:nvSpPr>
        <p:spPr>
          <a:xfrm>
            <a:off x="2392680" y="4896485"/>
            <a:ext cx="1773555" cy="516890"/>
          </a:xfrm>
          <a:prstGeom prst="accentCallout2">
            <a:avLst>
              <a:gd name="adj1" fmla="val 99754"/>
              <a:gd name="adj2" fmla="val -8342"/>
              <a:gd name="adj3" fmla="val 99754"/>
              <a:gd name="adj4" fmla="val -17364"/>
              <a:gd name="adj5" fmla="val 26781"/>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latin typeface="楷体" panose="02010609060101010101" charset="-122"/>
                <a:ea typeface="楷体" panose="02010609060101010101" charset="-122"/>
                <a:cs typeface="楷体" panose="02010609060101010101" charset="-122"/>
                <a:sym typeface="+mn-ea"/>
              </a:rPr>
              <a:t>农业生产性服务业</a:t>
            </a:r>
            <a:endParaRPr lang="zh-CN" altLang="en-US"/>
          </a:p>
        </p:txBody>
      </p:sp>
      <p:sp>
        <p:nvSpPr>
          <p:cNvPr id="14" name="文本框 13"/>
          <p:cNvSpPr txBox="1"/>
          <p:nvPr/>
        </p:nvSpPr>
        <p:spPr>
          <a:xfrm>
            <a:off x="4272280" y="675640"/>
            <a:ext cx="7183755" cy="450850"/>
          </a:xfrm>
          <a:prstGeom prst="rect">
            <a:avLst/>
          </a:prstGeom>
          <a:noFill/>
        </p:spPr>
        <p:txBody>
          <a:bodyPr wrap="square" rtlCol="0">
            <a:spAutoFit/>
          </a:bodyPr>
          <a:p>
            <a:pPr>
              <a:lnSpc>
                <a:spcPct val="130000"/>
              </a:lnSpc>
            </a:pPr>
            <a:r>
              <a:rPr lang="zh-CN" altLang="en-US">
                <a:latin typeface="楷体" panose="02010609060101010101" charset="-122"/>
                <a:ea typeface="楷体" panose="02010609060101010101" charset="-122"/>
                <a:cs typeface="楷体" panose="02010609060101010101" charset="-122"/>
                <a:sym typeface="+mn-ea"/>
              </a:rPr>
              <a:t>强化交通运输保障、优化现代物流体系</a:t>
            </a:r>
            <a:endParaRPr lang="zh-CN" altLang="en-US"/>
          </a:p>
        </p:txBody>
      </p:sp>
      <p:sp>
        <p:nvSpPr>
          <p:cNvPr id="15" name="文本框 14"/>
          <p:cNvSpPr txBox="1"/>
          <p:nvPr/>
        </p:nvSpPr>
        <p:spPr>
          <a:xfrm>
            <a:off x="4297045" y="1254125"/>
            <a:ext cx="7084695"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保持信贷总量合理增长、加大服务业领域困难行业的金融支持力度、拓宽企业直接融资渠道、争取基金合作支持</a:t>
            </a:r>
            <a:endParaRPr lang="zh-CN" altLang="en-US"/>
          </a:p>
        </p:txBody>
      </p:sp>
      <p:sp>
        <p:nvSpPr>
          <p:cNvPr id="16" name="文本框 15"/>
          <p:cNvSpPr txBox="1"/>
          <p:nvPr/>
        </p:nvSpPr>
        <p:spPr>
          <a:xfrm>
            <a:off x="4297045" y="1970405"/>
            <a:ext cx="6998335"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加快科技创新平台建设、打造高水平“双创”平台、提升检验检测能力、培育壮大创新企业、促进科技成果转移转化</a:t>
            </a:r>
            <a:endParaRPr lang="zh-CN" altLang="en-US"/>
          </a:p>
        </p:txBody>
      </p:sp>
      <p:sp>
        <p:nvSpPr>
          <p:cNvPr id="17" name="文本框 16"/>
          <p:cNvSpPr txBox="1"/>
          <p:nvPr/>
        </p:nvSpPr>
        <p:spPr>
          <a:xfrm>
            <a:off x="4297045" y="2760980"/>
            <a:ext cx="671195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促进软件和信息技术服务业发展、加快数字经济产业发展和制造业数字化</a:t>
            </a:r>
            <a:endParaRPr lang="zh-CN" altLang="en-US"/>
          </a:p>
        </p:txBody>
      </p:sp>
      <p:sp>
        <p:nvSpPr>
          <p:cNvPr id="18" name="文本框 17"/>
          <p:cNvSpPr txBox="1"/>
          <p:nvPr/>
        </p:nvSpPr>
        <p:spPr>
          <a:xfrm>
            <a:off x="4272280" y="4330065"/>
            <a:ext cx="7023100" cy="36830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狠抓绿色低碳技术攻关、探索开展环境综合治理托管管理模式</a:t>
            </a:r>
            <a:endParaRPr lang="zh-CN" altLang="en-US"/>
          </a:p>
        </p:txBody>
      </p:sp>
      <p:sp>
        <p:nvSpPr>
          <p:cNvPr id="19" name="文本框 18"/>
          <p:cNvSpPr txBox="1"/>
          <p:nvPr/>
        </p:nvSpPr>
        <p:spPr>
          <a:xfrm>
            <a:off x="4297045" y="4846955"/>
            <a:ext cx="651510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推进农业生产托管服务、完善农业专业化社会化服务体系、培育农业服务组织</a:t>
            </a:r>
            <a:endParaRPr lang="zh-CN" altLang="en-US"/>
          </a:p>
        </p:txBody>
      </p:sp>
      <p:sp>
        <p:nvSpPr>
          <p:cNvPr id="20" name="线形标注 2(带强调线) 19"/>
          <p:cNvSpPr/>
          <p:nvPr>
            <p:custDataLst>
              <p:tags r:id="rId6"/>
            </p:custDataLst>
          </p:nvPr>
        </p:nvSpPr>
        <p:spPr>
          <a:xfrm>
            <a:off x="2413635" y="2780665"/>
            <a:ext cx="1773555" cy="516890"/>
          </a:xfrm>
          <a:prstGeom prst="accentCallout2">
            <a:avLst>
              <a:gd name="adj1" fmla="val 52211"/>
              <a:gd name="adj2" fmla="val -9058"/>
              <a:gd name="adj3" fmla="val 52088"/>
              <a:gd name="adj4" fmla="val -18045"/>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信息服务</a:t>
            </a:r>
            <a:endParaRPr lang="zh-CN" altLang="en-US"/>
          </a:p>
        </p:txBody>
      </p:sp>
      <p:sp>
        <p:nvSpPr>
          <p:cNvPr id="21" name="文本框 20"/>
          <p:cNvSpPr txBox="1"/>
          <p:nvPr/>
        </p:nvSpPr>
        <p:spPr>
          <a:xfrm>
            <a:off x="4272280" y="3408680"/>
            <a:ext cx="666242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推进人力资源服务创新发展、培育壮大会展品牌、大力发展商务咨询等服务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0460" y="958850"/>
            <a:ext cx="10401935" cy="4533265"/>
          </a:xfrm>
          <a:prstGeom prst="rect">
            <a:avLst/>
          </a:prstGeom>
        </p:spPr>
        <p:txBody>
          <a:bodyPr wrap="square">
            <a:noAutofit/>
          </a:bodyPr>
          <a:lstStyle/>
          <a:p>
            <a:pPr>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缺角矩形 4"/>
          <p:cNvSpPr/>
          <p:nvPr/>
        </p:nvSpPr>
        <p:spPr>
          <a:xfrm>
            <a:off x="523875" y="1046480"/>
            <a:ext cx="1027430" cy="4213225"/>
          </a:xfrm>
          <a:prstGeom prst="plaqu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sym typeface="+mn-ea"/>
              </a:rPr>
              <a:t>加</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快</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发</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展</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非</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营</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利</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服</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务</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业</a:t>
            </a:r>
            <a:endParaRPr lang="zh-CN" altLang="en-US"/>
          </a:p>
        </p:txBody>
      </p:sp>
      <p:sp>
        <p:nvSpPr>
          <p:cNvPr id="8" name="线形标注 2(带强调线) 7"/>
          <p:cNvSpPr/>
          <p:nvPr>
            <p:custDataLst>
              <p:tags r:id="rId1"/>
            </p:custDataLst>
          </p:nvPr>
        </p:nvSpPr>
        <p:spPr>
          <a:xfrm>
            <a:off x="2585085" y="1381760"/>
            <a:ext cx="2188210" cy="591185"/>
          </a:xfrm>
          <a:prstGeom prst="accentCallout2">
            <a:avLst>
              <a:gd name="adj1" fmla="val 18750"/>
              <a:gd name="adj2" fmla="val -8333"/>
              <a:gd name="adj3" fmla="val 18750"/>
              <a:gd name="adj4" fmla="val -16667"/>
              <a:gd name="adj5" fmla="val 67199"/>
              <a:gd name="adj6" fmla="val -4944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加强企业工资宏观调控</a:t>
            </a:r>
            <a:endParaRPr lang="zh-CN" altLang="en-US"/>
          </a:p>
        </p:txBody>
      </p:sp>
      <p:sp>
        <p:nvSpPr>
          <p:cNvPr id="10" name="线形标注 2(带强调线) 9"/>
          <p:cNvSpPr/>
          <p:nvPr>
            <p:custDataLst>
              <p:tags r:id="rId2"/>
            </p:custDataLst>
          </p:nvPr>
        </p:nvSpPr>
        <p:spPr>
          <a:xfrm>
            <a:off x="2585085" y="3837305"/>
            <a:ext cx="2092325" cy="628015"/>
          </a:xfrm>
          <a:prstGeom prst="accentCallout2">
            <a:avLst>
              <a:gd name="adj1" fmla="val 97420"/>
              <a:gd name="adj2" fmla="val -8342"/>
              <a:gd name="adj3" fmla="val 97297"/>
              <a:gd name="adj4" fmla="val -18796"/>
              <a:gd name="adj5" fmla="val 48157"/>
              <a:gd name="adj6" fmla="val -5012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保障工资支付</a:t>
            </a:r>
            <a:endParaRPr lang="zh-CN" altLang="en-US" b="1"/>
          </a:p>
        </p:txBody>
      </p:sp>
      <p:sp>
        <p:nvSpPr>
          <p:cNvPr id="2" name="文本框 1"/>
          <p:cNvSpPr txBox="1"/>
          <p:nvPr/>
        </p:nvSpPr>
        <p:spPr>
          <a:xfrm>
            <a:off x="4925695" y="1402080"/>
            <a:ext cx="6440805" cy="368300"/>
          </a:xfrm>
          <a:prstGeom prst="rect">
            <a:avLst/>
          </a:prstGeom>
          <a:noFill/>
        </p:spPr>
        <p:txBody>
          <a:bodyPr wrap="square" rtlCol="0">
            <a:spAutoFit/>
          </a:bodyPr>
          <a:p>
            <a:pPr algn="l">
              <a:buClrTx/>
              <a:buSzTx/>
              <a:buFontTx/>
            </a:pPr>
            <a:r>
              <a:rPr lang="zh-CN" altLang="en-US">
                <a:latin typeface="楷体" panose="02010609060101010101" charset="-122"/>
                <a:ea typeface="楷体" panose="02010609060101010101" charset="-122"/>
                <a:cs typeface="楷体" panose="02010609060101010101" charset="-122"/>
              </a:rPr>
              <a:t>落实绛县最低工资标准，促进城镇低收入群体增收</a:t>
            </a:r>
            <a:endParaRPr lang="zh-CN" altLang="en-US">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773295" y="3853180"/>
            <a:ext cx="6071235" cy="36830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在预算安排、执行和资金拨付上，优先保障工资支出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0460" y="958850"/>
            <a:ext cx="10401935" cy="4533265"/>
          </a:xfrm>
          <a:prstGeom prst="rect">
            <a:avLst/>
          </a:prstGeom>
        </p:spPr>
        <p:txBody>
          <a:bodyPr wrap="square">
            <a:noAutofit/>
          </a:bodyPr>
          <a:lstStyle/>
          <a:p>
            <a:pPr>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缺角矩形 4"/>
          <p:cNvSpPr/>
          <p:nvPr/>
        </p:nvSpPr>
        <p:spPr>
          <a:xfrm>
            <a:off x="523875" y="1046480"/>
            <a:ext cx="1027430" cy="4213225"/>
          </a:xfrm>
          <a:prstGeom prst="plaqu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sym typeface="+mn-ea"/>
              </a:rPr>
              <a:t>促</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进</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生</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服</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务</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业</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转</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型</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升</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cs typeface="仿宋_GB2312" panose="02010609030101010101" charset="-122"/>
                <a:sym typeface="+mn-ea"/>
              </a:rPr>
              <a:t>级</a:t>
            </a:r>
            <a:endParaRPr lang="zh-CN" altLang="en-US"/>
          </a:p>
        </p:txBody>
      </p:sp>
      <p:sp>
        <p:nvSpPr>
          <p:cNvPr id="8" name="线形标注 2(带强调线) 7"/>
          <p:cNvSpPr/>
          <p:nvPr>
            <p:custDataLst>
              <p:tags r:id="rId1"/>
            </p:custDataLst>
          </p:nvPr>
        </p:nvSpPr>
        <p:spPr>
          <a:xfrm>
            <a:off x="2392680" y="1254125"/>
            <a:ext cx="1773555" cy="516890"/>
          </a:xfrm>
          <a:prstGeom prst="accentCallout2">
            <a:avLst>
              <a:gd name="adj1" fmla="val 18750"/>
              <a:gd name="adj2" fmla="val -8333"/>
              <a:gd name="adj3" fmla="val 18750"/>
              <a:gd name="adj4" fmla="val -16667"/>
              <a:gd name="adj5" fmla="val 67199"/>
              <a:gd name="adj6" fmla="val -4944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强化数字化赋能</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9" name="线形标注 2(带强调线) 8"/>
          <p:cNvSpPr/>
          <p:nvPr>
            <p:custDataLst>
              <p:tags r:id="rId2"/>
            </p:custDataLst>
          </p:nvPr>
        </p:nvSpPr>
        <p:spPr>
          <a:xfrm>
            <a:off x="2392680" y="2244090"/>
            <a:ext cx="1773555" cy="516890"/>
          </a:xfrm>
          <a:prstGeom prst="accentCallout2">
            <a:avLst>
              <a:gd name="adj1" fmla="val 18750"/>
              <a:gd name="adj2" fmla="val -8333"/>
              <a:gd name="adj3" fmla="val 18750"/>
              <a:gd name="adj4" fmla="val -16667"/>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推动融合化发展</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0" name="线形标注 2(带强调线) 9"/>
          <p:cNvSpPr/>
          <p:nvPr>
            <p:custDataLst>
              <p:tags r:id="rId3"/>
            </p:custDataLst>
          </p:nvPr>
        </p:nvSpPr>
        <p:spPr>
          <a:xfrm>
            <a:off x="2392680" y="3234055"/>
            <a:ext cx="1773555" cy="516890"/>
          </a:xfrm>
          <a:prstGeom prst="accentCallout2">
            <a:avLst>
              <a:gd name="adj1" fmla="val 97420"/>
              <a:gd name="adj2" fmla="val -8342"/>
              <a:gd name="adj3" fmla="val 97297"/>
              <a:gd name="adj4" fmla="val -18796"/>
              <a:gd name="adj5" fmla="val 48157"/>
              <a:gd name="adj6" fmla="val -5012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促进集群集聚发展</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1" name="线形标注 2(带强调线) 10"/>
          <p:cNvSpPr/>
          <p:nvPr>
            <p:custDataLst>
              <p:tags r:id="rId4"/>
            </p:custDataLst>
          </p:nvPr>
        </p:nvSpPr>
        <p:spPr>
          <a:xfrm>
            <a:off x="2392680" y="4181475"/>
            <a:ext cx="1773555" cy="516890"/>
          </a:xfrm>
          <a:prstGeom prst="accentCallout2">
            <a:avLst>
              <a:gd name="adj1" fmla="val 99754"/>
              <a:gd name="adj2" fmla="val -8342"/>
              <a:gd name="adj3" fmla="val 99754"/>
              <a:gd name="adj4" fmla="val -17364"/>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cs typeface="楷体" panose="02010609060101010101" charset="-122"/>
                <a:sym typeface="+mn-ea"/>
              </a:rPr>
              <a:t>推进标准化品牌建设</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5" name="文本框 14"/>
          <p:cNvSpPr txBox="1"/>
          <p:nvPr/>
        </p:nvSpPr>
        <p:spPr>
          <a:xfrm>
            <a:off x="4210685" y="1125855"/>
            <a:ext cx="7084695"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推广云计算、大数据、人工智能、虚拟仿真、区块链等技术应用，发展在线研发、数字金融、智慧物流等在线新经济</a:t>
            </a:r>
            <a:endParaRPr lang="zh-CN" altLang="en-US">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4166235" y="2041525"/>
            <a:ext cx="6998335" cy="92202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深入推进服务型制造发展，鼓励制造业企业发展总集成总承包、定制化服务、全生命周期管理、共享制造、供应链管理等融合发展新业态新模式</a:t>
            </a:r>
            <a:endParaRPr lang="zh-CN" altLang="en-US">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nvSpPr>
        <p:spPr>
          <a:xfrm>
            <a:off x="4272280" y="4145280"/>
            <a:ext cx="702310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积极参加运城市开展“标准化＋”行动，促进服务标准化和品牌化提升</a:t>
            </a:r>
            <a:endParaRPr lang="zh-CN" altLang="en-US">
              <a:latin typeface="楷体" panose="02010609060101010101" charset="-122"/>
              <a:ea typeface="楷体" panose="02010609060101010101" charset="-122"/>
              <a:cs typeface="楷体" panose="02010609060101010101" charset="-122"/>
              <a:sym typeface="+mn-ea"/>
            </a:endParaRPr>
          </a:p>
        </p:txBody>
      </p:sp>
      <p:sp>
        <p:nvSpPr>
          <p:cNvPr id="21" name="文本框 20"/>
          <p:cNvSpPr txBox="1"/>
          <p:nvPr/>
        </p:nvSpPr>
        <p:spPr>
          <a:xfrm>
            <a:off x="4166235" y="3031490"/>
            <a:ext cx="6662420" cy="92202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持续推进现代服务业集聚区建设，立足比较优势和产业发展需求，努力争取创建特色鲜明、功能完备、结构合理的省级现代服务业集聚区。</a:t>
            </a:r>
            <a:endParaRPr lang="zh-CN" altLang="en-US">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0460" y="958850"/>
            <a:ext cx="10401935" cy="4533265"/>
          </a:xfrm>
          <a:prstGeom prst="rect">
            <a:avLst/>
          </a:prstGeom>
        </p:spPr>
        <p:txBody>
          <a:bodyPr wrap="square">
            <a:noAutofit/>
          </a:bodyPr>
          <a:lstStyle/>
          <a:p>
            <a:pPr>
              <a:lnSpc>
                <a:spcPct val="130000"/>
              </a:lnSpc>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缺角矩形 4"/>
          <p:cNvSpPr/>
          <p:nvPr/>
        </p:nvSpPr>
        <p:spPr>
          <a:xfrm>
            <a:off x="523875" y="1046480"/>
            <a:ext cx="1027430" cy="4213225"/>
          </a:xfrm>
          <a:prstGeom prst="plaqu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楷体" panose="02010609060101010101" charset="-122"/>
                <a:ea typeface="楷体" panose="02010609060101010101" charset="-122"/>
                <a:sym typeface="+mn-ea"/>
              </a:rPr>
              <a:t>促</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进</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生</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性</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服</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务</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业</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转</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型</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sym typeface="+mn-ea"/>
              </a:rPr>
              <a:t>升</a:t>
            </a:r>
            <a:endParaRPr lang="zh-CN" altLang="en-US" b="1">
              <a:latin typeface="楷体" panose="02010609060101010101" charset="-122"/>
              <a:ea typeface="楷体" panose="02010609060101010101" charset="-122"/>
              <a:sym typeface="+mn-ea"/>
            </a:endParaRPr>
          </a:p>
          <a:p>
            <a:pPr algn="ctr"/>
            <a:r>
              <a:rPr lang="zh-CN" altLang="en-US" b="1">
                <a:latin typeface="楷体" panose="02010609060101010101" charset="-122"/>
                <a:ea typeface="楷体" panose="02010609060101010101" charset="-122"/>
                <a:cs typeface="仿宋_GB2312" panose="02010609030101010101" charset="-122"/>
                <a:sym typeface="+mn-ea"/>
              </a:rPr>
              <a:t>级</a:t>
            </a:r>
            <a:endParaRPr lang="zh-CN" altLang="en-US"/>
          </a:p>
        </p:txBody>
      </p:sp>
      <p:sp>
        <p:nvSpPr>
          <p:cNvPr id="8" name="线形标注 2(带强调线) 7"/>
          <p:cNvSpPr/>
          <p:nvPr>
            <p:custDataLst>
              <p:tags r:id="rId1"/>
            </p:custDataLst>
          </p:nvPr>
        </p:nvSpPr>
        <p:spPr>
          <a:xfrm>
            <a:off x="2392680" y="1254125"/>
            <a:ext cx="1773555" cy="516890"/>
          </a:xfrm>
          <a:prstGeom prst="accentCallout2">
            <a:avLst>
              <a:gd name="adj1" fmla="val 18750"/>
              <a:gd name="adj2" fmla="val -8333"/>
              <a:gd name="adj3" fmla="val 18750"/>
              <a:gd name="adj4" fmla="val -16667"/>
              <a:gd name="adj5" fmla="val 67199"/>
              <a:gd name="adj6" fmla="val -4944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持续推进助企纾困</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9" name="线形标注 2(带强调线) 8"/>
          <p:cNvSpPr/>
          <p:nvPr>
            <p:custDataLst>
              <p:tags r:id="rId2"/>
            </p:custDataLst>
          </p:nvPr>
        </p:nvSpPr>
        <p:spPr>
          <a:xfrm>
            <a:off x="2392680" y="2244090"/>
            <a:ext cx="1773555" cy="516890"/>
          </a:xfrm>
          <a:prstGeom prst="accentCallout2">
            <a:avLst>
              <a:gd name="adj1" fmla="val 18750"/>
              <a:gd name="adj2" fmla="val -8333"/>
              <a:gd name="adj3" fmla="val 18750"/>
              <a:gd name="adj4" fmla="val -16667"/>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深入开展十大行动</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0" name="线形标注 2(带强调线) 9"/>
          <p:cNvSpPr/>
          <p:nvPr>
            <p:custDataLst>
              <p:tags r:id="rId3"/>
            </p:custDataLst>
          </p:nvPr>
        </p:nvSpPr>
        <p:spPr>
          <a:xfrm>
            <a:off x="2392680" y="3234055"/>
            <a:ext cx="1773555" cy="516890"/>
          </a:xfrm>
          <a:prstGeom prst="accentCallout2">
            <a:avLst>
              <a:gd name="adj1" fmla="val 97420"/>
              <a:gd name="adj2" fmla="val -8342"/>
              <a:gd name="adj3" fmla="val 97297"/>
              <a:gd name="adj4" fmla="val -18796"/>
              <a:gd name="adj5" fmla="val 48157"/>
              <a:gd name="adj6" fmla="val -5012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培育壮大市场主体</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1" name="线形标注 2(带强调线) 10"/>
          <p:cNvSpPr/>
          <p:nvPr>
            <p:custDataLst>
              <p:tags r:id="rId4"/>
            </p:custDataLst>
          </p:nvPr>
        </p:nvSpPr>
        <p:spPr>
          <a:xfrm>
            <a:off x="2392680" y="4181475"/>
            <a:ext cx="1773555" cy="516890"/>
          </a:xfrm>
          <a:prstGeom prst="accentCallout2">
            <a:avLst>
              <a:gd name="adj1" fmla="val 99754"/>
              <a:gd name="adj2" fmla="val -8342"/>
              <a:gd name="adj3" fmla="val 99754"/>
              <a:gd name="adj4" fmla="val -17364"/>
              <a:gd name="adj5" fmla="val 52948"/>
              <a:gd name="adj6" fmla="val -5084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楷体" panose="02010609060101010101" charset="-122"/>
                <a:ea typeface="楷体" panose="02010609060101010101" charset="-122"/>
                <a:sym typeface="+mn-ea"/>
              </a:rPr>
              <a:t>健全机制强化落实</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15" name="文本框 14"/>
          <p:cNvSpPr txBox="1"/>
          <p:nvPr/>
        </p:nvSpPr>
        <p:spPr>
          <a:xfrm>
            <a:off x="4166235" y="1329055"/>
            <a:ext cx="7084695" cy="36830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落实好国家、省、市、县稳经济、促消费一系列政策举措</a:t>
            </a:r>
            <a:endParaRPr lang="zh-CN" altLang="en-US">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4166235" y="1866265"/>
            <a:ext cx="6998335" cy="119888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推动消费扩容提质、大宗商品市场提质增效、文旅体品质提升、房地产优服务促稳定、提升科技成果转移转化服务、网络货运健康发展、数字化场景拓展、金融提振赶超、养老惠民提升、人力资源协同发展十大行动开展，推进服务业提质增效向纵深发展</a:t>
            </a:r>
            <a:endParaRPr lang="zh-CN" altLang="en-US">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nvSpPr>
        <p:spPr>
          <a:xfrm>
            <a:off x="4141470" y="4280535"/>
            <a:ext cx="7023100" cy="36830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县服务业发展领导小组办公室要发挥好统筹协调作用</a:t>
            </a:r>
            <a:endParaRPr lang="zh-CN" altLang="en-US">
              <a:latin typeface="楷体" panose="02010609060101010101" charset="-122"/>
              <a:ea typeface="楷体" panose="02010609060101010101" charset="-122"/>
              <a:cs typeface="楷体" panose="02010609060101010101" charset="-122"/>
              <a:sym typeface="+mn-ea"/>
            </a:endParaRPr>
          </a:p>
        </p:txBody>
      </p:sp>
      <p:sp>
        <p:nvSpPr>
          <p:cNvPr id="21" name="文本框 20"/>
          <p:cNvSpPr txBox="1"/>
          <p:nvPr/>
        </p:nvSpPr>
        <p:spPr>
          <a:xfrm>
            <a:off x="4166235" y="3234055"/>
            <a:ext cx="666242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sym typeface="+mn-ea"/>
              </a:rPr>
              <a:t>聚焦商贸、文旅、康养、交通、科技、信息等服务业重点领域，深入实施市场主体倍增工程，加快培育服务业领军龙头企业</a:t>
            </a:r>
            <a:endParaRPr lang="zh-CN" altLang="en-US">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ZGNlNWY5YjJiYmMyZGY4YjJlODYwNDQyZWM5MjE4OD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40">
      <a:dk1>
        <a:srgbClr val="000000"/>
      </a:dk1>
      <a:lt1>
        <a:srgbClr val="FFFFFF"/>
      </a:lt1>
      <a:dk2>
        <a:srgbClr val="44546A"/>
      </a:dk2>
      <a:lt2>
        <a:srgbClr val="E7E6E6"/>
      </a:lt2>
      <a:accent1>
        <a:srgbClr val="CC080A"/>
      </a:accent1>
      <a:accent2>
        <a:srgbClr val="D90508"/>
      </a:accent2>
      <a:accent3>
        <a:srgbClr val="E30C09"/>
      </a:accent3>
      <a:accent4>
        <a:srgbClr val="D10D0E"/>
      </a:accent4>
      <a:accent5>
        <a:srgbClr val="CA372D"/>
      </a:accent5>
      <a:accent6>
        <a:srgbClr val="D90508"/>
      </a:accent6>
      <a:hlink>
        <a:srgbClr val="D90508"/>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WPS 演示</Application>
  <PresentationFormat>宽屏</PresentationFormat>
  <Paragraphs>156</Paragraphs>
  <Slides>7</Slides>
  <Notes>23</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vt:i4>
      </vt:variant>
    </vt:vector>
  </HeadingPairs>
  <TitlesOfParts>
    <vt:vector size="23" baseType="lpstr">
      <vt:lpstr>Arial</vt:lpstr>
      <vt:lpstr>宋体</vt:lpstr>
      <vt:lpstr>Wingdings</vt:lpstr>
      <vt:lpstr>Arial</vt:lpstr>
      <vt:lpstr>微软雅黑</vt:lpstr>
      <vt:lpstr>黑体</vt:lpstr>
      <vt:lpstr>楷体</vt:lpstr>
      <vt:lpstr>Calibri</vt:lpstr>
      <vt:lpstr>MS PGothic</vt:lpstr>
      <vt:lpstr>Roboto Condensed</vt:lpstr>
      <vt:lpstr>Vrinda</vt:lpstr>
      <vt:lpstr>仿宋_GB2312</vt:lpstr>
      <vt:lpstr>Arial Unicode MS</vt:lpstr>
      <vt:lpstr>DengXian Light</vt:lpstr>
      <vt:lpstr>DengXian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框架完整大学生村官转正述职申请范文PPT模板</dc:title>
  <dc:creator>office365</dc:creator>
  <cp:lastModifiedBy>美少女战士</cp:lastModifiedBy>
  <cp:revision>86</cp:revision>
  <dcterms:created xsi:type="dcterms:W3CDTF">2017-10-30T03:22:00Z</dcterms:created>
  <dcterms:modified xsi:type="dcterms:W3CDTF">2023-11-13T09:22:33Z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0D9C685A27AF4D98B9133F3D42479688_13</vt:lpwstr>
  </property>
</Properties>
</file>