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263" r:id="rId7"/>
    <p:sldId id="272" r:id="rId8"/>
    <p:sldId id="273" r:id="rId9"/>
  </p:sldIdLst>
  <p:sldSz cx="12192000" cy="6858000"/>
  <p:notesSz cx="6858000" cy="9144000"/>
  <p:embeddedFontLst>
    <p:embeddedFont>
      <p:font typeface="微软雅黑" panose="020B0503020204020204" charset="-122"/>
      <p:regular r:id="rId13"/>
    </p:embeddedFont>
    <p:embeddedFont>
      <p:font typeface="黑体" panose="02010609060101010101" charset="-122"/>
      <p:regular r:id="rId14"/>
    </p:embeddedFont>
    <p:embeddedFont>
      <p:font typeface="楷体" panose="02010609060101010101" charset="-122"/>
      <p:regular r:id="rId15"/>
    </p:embeddedFont>
    <p:embeddedFont>
      <p:font typeface="MS PGothic" panose="020B0600070205080204" pitchFamily="34" charset="-128"/>
      <p:regular r:id="rId16"/>
    </p:embeddedFont>
    <p:embeddedFont>
      <p:font typeface="DengXian Light" panose="02010600030101010101" charset="-122"/>
      <p:regular r:id="rId17"/>
    </p:embeddedFont>
    <p:embeddedFont>
      <p:font typeface="DengXian" panose="02010600030101010101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6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06"/>
    <a:srgbClr val="FF6B66"/>
    <a:srgbClr val="E33D35"/>
    <a:srgbClr val="D9070A"/>
    <a:srgbClr val="523C34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76"/>
  </p:normalViewPr>
  <p:slideViewPr>
    <p:cSldViewPr snapToGrid="0" snapToObjects="1" showGuides="1">
      <p:cViewPr varScale="1">
        <p:scale>
          <a:sx n="85" d="100"/>
          <a:sy n="85" d="100"/>
        </p:scale>
        <p:origin x="342" y="120"/>
      </p:cViewPr>
      <p:guideLst>
        <p:guide orient="horz" pos="2159"/>
        <p:guide pos="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9.xml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40BE-1E56-8448-8413-08950BE806D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5DD3-4CF6-B140-8916-F234ADAC17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4815" r="14815"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hq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4815" r="14815"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hqprint"/>
          <a:srcRect t="65636"/>
          <a:stretch>
            <a:fillRect/>
          </a:stretch>
        </p:blipFill>
        <p:spPr>
          <a:xfrm>
            <a:off x="0" y="4894118"/>
            <a:ext cx="12192000" cy="196388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224852"/>
            <a:ext cx="269823" cy="4796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B1D8-812C-CD40-ADFF-A847AF994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E0C5-3B02-AA4D-9193-FCDFDB8E98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hqprint"/>
          <a:srcRect/>
          <a:stretch>
            <a:fillRect/>
          </a:stretch>
        </p:blipFill>
        <p:spPr>
          <a:xfrm>
            <a:off x="7915122" y="4561609"/>
            <a:ext cx="4276878" cy="2296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hqprint"/>
          <a:srcRect t="65636"/>
          <a:stretch>
            <a:fillRect/>
          </a:stretch>
        </p:blipFill>
        <p:spPr>
          <a:xfrm>
            <a:off x="0" y="4894118"/>
            <a:ext cx="12192000" cy="19638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-1" y="5165766"/>
            <a:ext cx="2624448" cy="16922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/>
          <a:srcRect r="73117" b="78000"/>
          <a:stretch>
            <a:fillRect/>
          </a:stretch>
        </p:blipFill>
        <p:spPr>
          <a:xfrm>
            <a:off x="-1" y="-1"/>
            <a:ext cx="4364961" cy="16744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hqprint"/>
          <a:srcRect l="83864" b="80987"/>
          <a:stretch>
            <a:fillRect/>
          </a:stretch>
        </p:blipFill>
        <p:spPr>
          <a:xfrm>
            <a:off x="9678390" y="290945"/>
            <a:ext cx="2513607" cy="138830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5806" y="2298524"/>
            <a:ext cx="9100388" cy="7394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0" b="1" dirty="0">
                <a:solidFill>
                  <a:srgbClr val="D7001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绛县推进服务业提质增效</a:t>
            </a:r>
            <a:r>
              <a:rPr lang="en-US" altLang="zh-CN" sz="6000" b="1" dirty="0">
                <a:solidFill>
                  <a:srgbClr val="D7001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6000" b="1" dirty="0">
                <a:solidFill>
                  <a:srgbClr val="D7001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年行动计划</a:t>
            </a:r>
            <a:endParaRPr lang="zh-CN" altLang="en-US" sz="6000" b="1" dirty="0">
              <a:solidFill>
                <a:srgbClr val="D7001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4" name="直线连接符 13"/>
          <p:cNvCxnSpPr/>
          <p:nvPr/>
        </p:nvCxnSpPr>
        <p:spPr>
          <a:xfrm>
            <a:off x="1546225" y="3771265"/>
            <a:ext cx="9100185" cy="0"/>
          </a:xfrm>
          <a:prstGeom prst="line">
            <a:avLst/>
          </a:prstGeom>
          <a:ln w="4445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785380" y="414716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kumimoji="1" lang="zh-CN" altLang="en-US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政策解读</a:t>
            </a:r>
            <a:r>
              <a:rPr kumimoji="1" lang="en-US" altLang="zh-CN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endParaRPr kumimoji="1" lang="en-US" altLang="zh-CN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2436074" y="4460748"/>
            <a:ext cx="7319853" cy="23972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>
            <a:off x="8754127" y="4641273"/>
            <a:ext cx="3437873" cy="22167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 flipH="1">
            <a:off x="-2" y="4641273"/>
            <a:ext cx="3437873" cy="22167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hqprint"/>
          <a:srcRect t="65636"/>
          <a:stretch>
            <a:fillRect/>
          </a:stretch>
        </p:blipFill>
        <p:spPr>
          <a:xfrm>
            <a:off x="0" y="4894118"/>
            <a:ext cx="12192000" cy="19638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0685" y="746760"/>
            <a:ext cx="997585" cy="3961765"/>
          </a:xfrm>
          <a:prstGeom prst="rect">
            <a:avLst/>
          </a:prstGeom>
          <a:solidFill>
            <a:srgbClr val="D90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</a:t>
            </a:r>
            <a:endParaRPr lang="zh-CN" altLang="en-US" sz="4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</a:t>
            </a:r>
            <a:endParaRPr lang="zh-CN" altLang="en-US" sz="4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</a:t>
            </a:r>
            <a:endParaRPr lang="zh-CN" altLang="en-US" sz="4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求</a:t>
            </a:r>
            <a:endParaRPr kumimoji="1" lang="zh-CN" altLang="en-US" sz="4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115185" y="4154170"/>
            <a:ext cx="4715510" cy="22510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3" name="直接箭头连接符 2"/>
          <p:cNvCxnSpPr>
            <a:stCxn id="9" idx="3"/>
            <a:endCxn id="2" idx="1"/>
          </p:cNvCxnSpPr>
          <p:nvPr/>
        </p:nvCxnSpPr>
        <p:spPr>
          <a:xfrm>
            <a:off x="1398270" y="2727960"/>
            <a:ext cx="760095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304415" y="1601470"/>
            <a:ext cx="8682990" cy="225171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推进服务业提质增效有利于助力县域企业发展、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不断提升生产性服务业发展水平，持续优化生活性服务业供给质量，积蓄服务业新动能新优势，增强经济发展内生动力，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提升县域整体品质，开创现代服务业高质量发展新局面。</a:t>
            </a:r>
            <a:endParaRPr lang="zh-CN" altLang="en-US" sz="2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3"/>
          <p:cNvSpPr txBox="1"/>
          <p:nvPr/>
        </p:nvSpPr>
        <p:spPr bwMode="auto">
          <a:xfrm>
            <a:off x="9506585" y="4022090"/>
            <a:ext cx="1499870" cy="2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rPr>
              <a:t>题内容</a:t>
            </a:r>
            <a:endParaRPr lang="en-AU" altLang="zh-CN" sz="1200" dirty="0">
              <a:solidFill>
                <a:schemeClr val="bg1"/>
              </a:solidFill>
              <a:latin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78790" y="1073785"/>
            <a:ext cx="850265" cy="4306570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生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产性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服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务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转型升级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634490" y="506730"/>
            <a:ext cx="485775" cy="485775"/>
          </a:xfrm>
          <a:prstGeom prst="chevron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燕尾形 5"/>
          <p:cNvSpPr/>
          <p:nvPr>
            <p:custDataLst>
              <p:tags r:id="rId1"/>
            </p:custDataLst>
          </p:nvPr>
        </p:nvSpPr>
        <p:spPr>
          <a:xfrm>
            <a:off x="1634490" y="1403985"/>
            <a:ext cx="485775" cy="485775"/>
          </a:xfrm>
          <a:prstGeom prst="chevron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 6"/>
          <p:cNvSpPr/>
          <p:nvPr>
            <p:custDataLst>
              <p:tags r:id="rId2"/>
            </p:custDataLst>
          </p:nvPr>
        </p:nvSpPr>
        <p:spPr>
          <a:xfrm>
            <a:off x="1634490" y="2301240"/>
            <a:ext cx="485775" cy="485775"/>
          </a:xfrm>
          <a:prstGeom prst="chevron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燕尾形 7"/>
          <p:cNvSpPr/>
          <p:nvPr>
            <p:custDataLst>
              <p:tags r:id="rId3"/>
            </p:custDataLst>
          </p:nvPr>
        </p:nvSpPr>
        <p:spPr>
          <a:xfrm>
            <a:off x="1634490" y="3292475"/>
            <a:ext cx="485775" cy="485775"/>
          </a:xfrm>
          <a:prstGeom prst="chevron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燕尾形 8"/>
          <p:cNvSpPr/>
          <p:nvPr>
            <p:custDataLst>
              <p:tags r:id="rId4"/>
            </p:custDataLst>
          </p:nvPr>
        </p:nvSpPr>
        <p:spPr>
          <a:xfrm>
            <a:off x="1634490" y="4169410"/>
            <a:ext cx="485775" cy="485775"/>
          </a:xfrm>
          <a:prstGeom prst="chevron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425700" y="319405"/>
            <a:ext cx="8336915" cy="673100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现代物流：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优化现代物流体系、开展农村寄递物流服务全覆盖提质工程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425700" y="1248410"/>
            <a:ext cx="8336915" cy="674370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现代金融：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优化金融资源配置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、加快企业上市倍增、营造良好金融生态、常态化开展政银企对接活动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25700" y="2252345"/>
            <a:ext cx="8336915" cy="638175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科技服务：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建设高水平创新平台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、强化科技成果转化服务、提升检验检测能力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425700" y="3134360"/>
            <a:ext cx="8336915" cy="643890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l" fontAlgn="auto">
              <a:lnSpc>
                <a:spcPts val="29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信息服务：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促进软件和信息技术服务业发展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、深化5G赋能应用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425700" y="4005580"/>
            <a:ext cx="8336915" cy="649605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29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高端商务服务：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提升会展服务能级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、提升法律服务质效、推进人力资源服务业健康发展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燕尾形 3"/>
          <p:cNvSpPr/>
          <p:nvPr>
            <p:custDataLst>
              <p:tags r:id="rId5"/>
            </p:custDataLst>
          </p:nvPr>
        </p:nvSpPr>
        <p:spPr>
          <a:xfrm>
            <a:off x="1634490" y="5046345"/>
            <a:ext cx="485775" cy="485775"/>
          </a:xfrm>
          <a:prstGeom prst="chevron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425700" y="4882515"/>
            <a:ext cx="8336915" cy="649605"/>
          </a:xfrm>
          <a:prstGeom prst="roundRect">
            <a:avLst/>
          </a:prstGeom>
          <a:solidFill>
            <a:srgbClr val="CE3A0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fontAlgn="auto">
              <a:lnSpc>
                <a:spcPts val="29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农业生产性服务业：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大力发展农业生产托管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、培育多元化服务主体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0460" y="958850"/>
            <a:ext cx="10401935" cy="45332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缺角矩形 4"/>
          <p:cNvSpPr/>
          <p:nvPr/>
        </p:nvSpPr>
        <p:spPr>
          <a:xfrm>
            <a:off x="523875" y="1046480"/>
            <a:ext cx="1027430" cy="4213225"/>
          </a:xfrm>
          <a:prstGeom prst="plaqu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促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进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生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活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性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服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务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业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发 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展</a:t>
            </a:r>
            <a:endParaRPr lang="zh-CN" altLang="en-US"/>
          </a:p>
        </p:txBody>
      </p:sp>
      <p:sp>
        <p:nvSpPr>
          <p:cNvPr id="6" name="线形标注 2(带强调线) 5"/>
          <p:cNvSpPr/>
          <p:nvPr/>
        </p:nvSpPr>
        <p:spPr>
          <a:xfrm>
            <a:off x="2413635" y="675640"/>
            <a:ext cx="1773555" cy="5168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4447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商贸服务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线形标注 2(带强调线) 7"/>
          <p:cNvSpPr/>
          <p:nvPr>
            <p:custDataLst>
              <p:tags r:id="rId1"/>
            </p:custDataLst>
          </p:nvPr>
        </p:nvSpPr>
        <p:spPr>
          <a:xfrm>
            <a:off x="2392680" y="1509395"/>
            <a:ext cx="1773555" cy="5168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199"/>
              <a:gd name="adj6" fmla="val -4944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文化旅游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线形标注 2(带强调线) 9"/>
          <p:cNvSpPr/>
          <p:nvPr>
            <p:custDataLst>
              <p:tags r:id="rId2"/>
            </p:custDataLst>
          </p:nvPr>
        </p:nvSpPr>
        <p:spPr>
          <a:xfrm>
            <a:off x="2392680" y="3997960"/>
            <a:ext cx="1773555" cy="516890"/>
          </a:xfrm>
          <a:prstGeom prst="accentCallout2">
            <a:avLst>
              <a:gd name="adj1" fmla="val 97420"/>
              <a:gd name="adj2" fmla="val -8342"/>
              <a:gd name="adj3" fmla="val 97297"/>
              <a:gd name="adj4" fmla="val -18796"/>
              <a:gd name="adj5" fmla="val 48157"/>
              <a:gd name="adj6" fmla="val -5012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托育服务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线形标注 2(带强调线) 10"/>
          <p:cNvSpPr/>
          <p:nvPr>
            <p:custDataLst>
              <p:tags r:id="rId3"/>
            </p:custDataLst>
          </p:nvPr>
        </p:nvSpPr>
        <p:spPr>
          <a:xfrm>
            <a:off x="2392680" y="4698365"/>
            <a:ext cx="1773555" cy="516890"/>
          </a:xfrm>
          <a:prstGeom prst="accentCallout2">
            <a:avLst>
              <a:gd name="adj1" fmla="val 99754"/>
              <a:gd name="adj2" fmla="val -8342"/>
              <a:gd name="adj3" fmla="val 99754"/>
              <a:gd name="adj4" fmla="val -17364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房地产业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2280" y="675640"/>
            <a:ext cx="718375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持续稳定扩大消费、优化升级商贸服务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97045" y="1613535"/>
            <a:ext cx="7084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加快提振文旅市场、培育丰富文旅业态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97045" y="2468880"/>
            <a:ext cx="699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丰富全民体育健身活动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97045" y="3169285"/>
            <a:ext cx="6711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大力推进社区居家养老服务、开展特殊困难家庭适老化改造、深入推进医养结合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2280" y="4846955"/>
            <a:ext cx="702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推进房地产市场平稳运行、提升住房保障能力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线形标注 2(带强调线) 19"/>
          <p:cNvSpPr/>
          <p:nvPr>
            <p:custDataLst>
              <p:tags r:id="rId4"/>
            </p:custDataLst>
          </p:nvPr>
        </p:nvSpPr>
        <p:spPr>
          <a:xfrm>
            <a:off x="2392680" y="3170555"/>
            <a:ext cx="1773555" cy="516890"/>
          </a:xfrm>
          <a:prstGeom prst="accentCallout2">
            <a:avLst>
              <a:gd name="adj1" fmla="val 52211"/>
              <a:gd name="adj2" fmla="val -9058"/>
              <a:gd name="adj3" fmla="val 52088"/>
              <a:gd name="adj4" fmla="val -18045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养老服务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46575" y="4146550"/>
            <a:ext cx="6662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完善托育服务供给体系、推进普惠托育服务体系建设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线形标注 2(带强调线) 1"/>
          <p:cNvSpPr/>
          <p:nvPr>
            <p:custDataLst>
              <p:tags r:id="rId5"/>
            </p:custDataLst>
          </p:nvPr>
        </p:nvSpPr>
        <p:spPr>
          <a:xfrm>
            <a:off x="2392680" y="2343150"/>
            <a:ext cx="1773555" cy="516890"/>
          </a:xfrm>
          <a:prstGeom prst="accentCallout2">
            <a:avLst>
              <a:gd name="adj1" fmla="val 52211"/>
              <a:gd name="adj2" fmla="val -9058"/>
              <a:gd name="adj3" fmla="val 52088"/>
              <a:gd name="adj4" fmla="val -18045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体育服务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0460" y="958850"/>
            <a:ext cx="10401935" cy="45332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缺角矩形 4"/>
          <p:cNvSpPr/>
          <p:nvPr/>
        </p:nvSpPr>
        <p:spPr>
          <a:xfrm>
            <a:off x="523875" y="1046480"/>
            <a:ext cx="1027430" cy="4213225"/>
          </a:xfrm>
          <a:prstGeom prst="plaqu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培</a:t>
            </a:r>
            <a:endParaRPr lang="zh-CN" altLang="en-US"/>
          </a:p>
          <a:p>
            <a:pPr algn="ctr"/>
            <a:r>
              <a:rPr lang="zh-CN" altLang="en-US"/>
              <a:t>育</a:t>
            </a:r>
            <a:endParaRPr lang="zh-CN" altLang="en-US"/>
          </a:p>
          <a:p>
            <a:pPr algn="ctr"/>
            <a:r>
              <a:rPr lang="zh-CN" altLang="en-US"/>
              <a:t>服</a:t>
            </a:r>
            <a:endParaRPr lang="zh-CN" altLang="en-US"/>
          </a:p>
          <a:p>
            <a:pPr algn="ctr"/>
            <a:r>
              <a:rPr lang="zh-CN" altLang="en-US"/>
              <a:t>务</a:t>
            </a:r>
            <a:endParaRPr lang="zh-CN" altLang="en-US"/>
          </a:p>
          <a:p>
            <a:pPr algn="ctr"/>
            <a:r>
              <a:rPr lang="zh-CN" altLang="en-US"/>
              <a:t>业</a:t>
            </a:r>
            <a:endParaRPr lang="zh-CN" altLang="en-US"/>
          </a:p>
          <a:p>
            <a:pPr algn="ctr"/>
            <a:r>
              <a:rPr lang="zh-CN" altLang="en-US"/>
              <a:t>新</a:t>
            </a:r>
            <a:endParaRPr lang="zh-CN" altLang="en-US"/>
          </a:p>
          <a:p>
            <a:pPr algn="ctr"/>
            <a:r>
              <a:rPr lang="zh-CN" altLang="en-US"/>
              <a:t>动</a:t>
            </a:r>
            <a:endParaRPr lang="zh-CN" altLang="en-US"/>
          </a:p>
          <a:p>
            <a:pPr algn="ctr"/>
            <a:r>
              <a:rPr lang="zh-CN" altLang="en-US"/>
              <a:t>能</a:t>
            </a:r>
            <a:endParaRPr lang="zh-CN" altLang="en-US"/>
          </a:p>
          <a:p>
            <a:pPr algn="ctr"/>
            <a:r>
              <a:rPr lang="zh-CN" altLang="en-US"/>
              <a:t>新</a:t>
            </a:r>
            <a:endParaRPr lang="zh-CN" altLang="en-US"/>
          </a:p>
          <a:p>
            <a:pPr algn="ctr"/>
            <a:r>
              <a:rPr lang="zh-CN" altLang="en-US"/>
              <a:t>优</a:t>
            </a:r>
            <a:endParaRPr lang="zh-CN" altLang="en-US"/>
          </a:p>
          <a:p>
            <a:pPr algn="ctr"/>
            <a:r>
              <a:rPr lang="zh-CN" altLang="en-US"/>
              <a:t>势</a:t>
            </a:r>
            <a:endParaRPr lang="zh-CN" altLang="en-US"/>
          </a:p>
        </p:txBody>
      </p:sp>
      <p:sp>
        <p:nvSpPr>
          <p:cNvPr id="8" name="线形标注 2(带强调线) 7"/>
          <p:cNvSpPr/>
          <p:nvPr>
            <p:custDataLst>
              <p:tags r:id="rId1"/>
            </p:custDataLst>
          </p:nvPr>
        </p:nvSpPr>
        <p:spPr>
          <a:xfrm>
            <a:off x="2392680" y="1254125"/>
            <a:ext cx="1773555" cy="5168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199"/>
              <a:gd name="adj6" fmla="val -4944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加快服务业品质提升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线形标注 2(带强调线) 8"/>
          <p:cNvSpPr/>
          <p:nvPr>
            <p:custDataLst>
              <p:tags r:id="rId2"/>
            </p:custDataLst>
          </p:nvPr>
        </p:nvSpPr>
        <p:spPr>
          <a:xfrm>
            <a:off x="2392680" y="2244090"/>
            <a:ext cx="1773555" cy="5168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强化服务业数字赋能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线形标注 2(带强调线) 9"/>
          <p:cNvSpPr/>
          <p:nvPr>
            <p:custDataLst>
              <p:tags r:id="rId3"/>
            </p:custDataLst>
          </p:nvPr>
        </p:nvSpPr>
        <p:spPr>
          <a:xfrm>
            <a:off x="2392680" y="3234055"/>
            <a:ext cx="1773555" cy="516890"/>
          </a:xfrm>
          <a:prstGeom prst="accentCallout2">
            <a:avLst>
              <a:gd name="adj1" fmla="val 97420"/>
              <a:gd name="adj2" fmla="val -8342"/>
              <a:gd name="adj3" fmla="val 97297"/>
              <a:gd name="adj4" fmla="val -18796"/>
              <a:gd name="adj5" fmla="val 48157"/>
              <a:gd name="adj6" fmla="val -5012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推动服务业融合化发展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线形标注 2(带强调线) 10"/>
          <p:cNvSpPr/>
          <p:nvPr>
            <p:custDataLst>
              <p:tags r:id="rId4"/>
            </p:custDataLst>
          </p:nvPr>
        </p:nvSpPr>
        <p:spPr>
          <a:xfrm>
            <a:off x="2392680" y="4181475"/>
            <a:ext cx="1773555" cy="516890"/>
          </a:xfrm>
          <a:prstGeom prst="accentCallout2">
            <a:avLst>
              <a:gd name="adj1" fmla="val 99754"/>
              <a:gd name="adj2" fmla="val -8342"/>
              <a:gd name="adj3" fmla="val 99754"/>
              <a:gd name="adj4" fmla="val -17364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推进服务业绿色转型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10685" y="1146810"/>
            <a:ext cx="7084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做好标准体系提升相关工作，积极配合市级制定科技服务等生产性服务业准体系和现代商贸、文旅融合、等生活性服务业标准规范。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0685" y="2158365"/>
            <a:ext cx="6998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推广云计算、大数据、人工智能、虚拟仿真、区块链等技术应用，发展数字金融、智慧物流等在线新经济。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2280" y="4181475"/>
            <a:ext cx="702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丰富绿色服务供给，发展节能环保服务。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66235" y="3169920"/>
            <a:ext cx="666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深入推进服务型制造发展，推动农村一二三产融合发展，深度发掘乡村产业和文化价值，支持智慧农业发展。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0460" y="958850"/>
            <a:ext cx="10401935" cy="45332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缺角矩形 4"/>
          <p:cNvSpPr/>
          <p:nvPr/>
        </p:nvSpPr>
        <p:spPr>
          <a:xfrm>
            <a:off x="523875" y="1046480"/>
            <a:ext cx="1027430" cy="4213225"/>
          </a:xfrm>
          <a:prstGeom prst="plaqu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强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化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服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务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业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提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质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增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效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支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撑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保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障</a:t>
            </a:r>
            <a:endParaRPr lang="zh-CN" altLang="en-US"/>
          </a:p>
        </p:txBody>
      </p:sp>
      <p:sp>
        <p:nvSpPr>
          <p:cNvPr id="8" name="线形标注 2(带强调线) 7"/>
          <p:cNvSpPr/>
          <p:nvPr>
            <p:custDataLst>
              <p:tags r:id="rId1"/>
            </p:custDataLst>
          </p:nvPr>
        </p:nvSpPr>
        <p:spPr>
          <a:xfrm>
            <a:off x="2392680" y="1254125"/>
            <a:ext cx="1773555" cy="5168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199"/>
              <a:gd name="adj6" fmla="val -4944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深入开展十大行动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线形标注 2(带强调线) 8"/>
          <p:cNvSpPr/>
          <p:nvPr>
            <p:custDataLst>
              <p:tags r:id="rId2"/>
            </p:custDataLst>
          </p:nvPr>
        </p:nvSpPr>
        <p:spPr>
          <a:xfrm>
            <a:off x="2392680" y="2244090"/>
            <a:ext cx="1773555" cy="5168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强化载体建设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线形标注 2(带强调线) 9"/>
          <p:cNvSpPr/>
          <p:nvPr>
            <p:custDataLst>
              <p:tags r:id="rId3"/>
            </p:custDataLst>
          </p:nvPr>
        </p:nvSpPr>
        <p:spPr>
          <a:xfrm>
            <a:off x="2392680" y="3234055"/>
            <a:ext cx="1773555" cy="516890"/>
          </a:xfrm>
          <a:prstGeom prst="accentCallout2">
            <a:avLst>
              <a:gd name="adj1" fmla="val 97420"/>
              <a:gd name="adj2" fmla="val -8342"/>
              <a:gd name="adj3" fmla="val 97297"/>
              <a:gd name="adj4" fmla="val -18796"/>
              <a:gd name="adj5" fmla="val 48157"/>
              <a:gd name="adj6" fmla="val -5012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培育经营主体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线形标注 2(带强调线) 10"/>
          <p:cNvSpPr/>
          <p:nvPr>
            <p:custDataLst>
              <p:tags r:id="rId4"/>
            </p:custDataLst>
          </p:nvPr>
        </p:nvSpPr>
        <p:spPr>
          <a:xfrm>
            <a:off x="2392680" y="4181475"/>
            <a:ext cx="1773555" cy="516890"/>
          </a:xfrm>
          <a:prstGeom prst="accentCallout2">
            <a:avLst>
              <a:gd name="adj1" fmla="val 99754"/>
              <a:gd name="adj2" fmla="val -8342"/>
              <a:gd name="adj3" fmla="val 99754"/>
              <a:gd name="adj4" fmla="val -17364"/>
              <a:gd name="adj5" fmla="val 52948"/>
              <a:gd name="adj6" fmla="val -508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加强组织实施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33875" y="913130"/>
            <a:ext cx="7084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动消费扩容提质、大宗商品市场提质增效、文旅体品质提升、房地产优服务促稳定、提升科技成果转移转化服务、网络货运健康发展、数字化场景拓展、金融提振赶超、养老惠民提升、人力资源协同发展十大行动开展，推进服务业提质增效向纵深发展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58640" y="2244090"/>
            <a:ext cx="6998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因地制宜、因业施策，立足自身比较优势深度谋划，持续开展现代服务业集聚区培育建设，提升区域服务业特色优势和产业竞争力。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33875" y="4095115"/>
            <a:ext cx="7023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服务业各工作专班牵头部门要发挥好行业领域牵头抓总作用，分类推进、分业施策，加强行业运行调度和工作推进。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33875" y="3234055"/>
            <a:ext cx="666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聚焦商贸、文旅、康养、交通、科技、信息等服务业重点领域，深入实施市场主体倍增工程，加快培育服务业领军龙头企业。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ZGNlNWY5YjJiYmMyZGY4YjJlODYwNDQyZWM5MjE4OD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080A"/>
      </a:accent1>
      <a:accent2>
        <a:srgbClr val="D90508"/>
      </a:accent2>
      <a:accent3>
        <a:srgbClr val="E30C09"/>
      </a:accent3>
      <a:accent4>
        <a:srgbClr val="D10D0E"/>
      </a:accent4>
      <a:accent5>
        <a:srgbClr val="CA372D"/>
      </a:accent5>
      <a:accent6>
        <a:srgbClr val="D90508"/>
      </a:accent6>
      <a:hlink>
        <a:srgbClr val="D90508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WPS 演示</Application>
  <PresentationFormat>宽屏</PresentationFormat>
  <Paragraphs>124</Paragraphs>
  <Slides>6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Arial</vt:lpstr>
      <vt:lpstr>微软雅黑</vt:lpstr>
      <vt:lpstr>黑体</vt:lpstr>
      <vt:lpstr>楷体</vt:lpstr>
      <vt:lpstr>Calibri</vt:lpstr>
      <vt:lpstr>MS PGothic</vt:lpstr>
      <vt:lpstr>Roboto Condensed</vt:lpstr>
      <vt:lpstr>Vrinda</vt:lpstr>
      <vt:lpstr>Arial Unicode MS</vt:lpstr>
      <vt:lpstr>DengXian Light</vt:lpstr>
      <vt:lpstr>DengXian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框架完整大学生村官转正述职申请范文PPT模板</dc:title>
  <dc:creator>office365</dc:creator>
  <cp:lastModifiedBy>美少女战士</cp:lastModifiedBy>
  <cp:revision>91</cp:revision>
  <dcterms:created xsi:type="dcterms:W3CDTF">2017-10-30T03:22:00Z</dcterms:created>
  <dcterms:modified xsi:type="dcterms:W3CDTF">2024-07-24T08:35:20Z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2052-12.1.0.17468</vt:lpwstr>
  </property>
  <property fmtid="{D5CDD505-2E9C-101B-9397-08002B2CF9AE}" pid="3" name="ICV">
    <vt:lpwstr>0D9C685A27AF4D98B9133F3D42479688_13</vt:lpwstr>
  </property>
</Properties>
</file>